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7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356</c:v>
                </c:pt>
                <c:pt idx="1">
                  <c:v>344</c:v>
                </c:pt>
                <c:pt idx="2">
                  <c:v>336</c:v>
                </c:pt>
                <c:pt idx="3">
                  <c:v>340</c:v>
                </c:pt>
                <c:pt idx="4">
                  <c:v>348</c:v>
                </c:pt>
                <c:pt idx="5">
                  <c:v>370</c:v>
                </c:pt>
                <c:pt idx="6">
                  <c:v>390</c:v>
                </c:pt>
                <c:pt idx="7">
                  <c:v>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428560"/>
        <c:axId val="181429120"/>
      </c:barChart>
      <c:catAx>
        <c:axId val="18142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429120"/>
        <c:crosses val="autoZero"/>
        <c:auto val="1"/>
        <c:lblAlgn val="ctr"/>
        <c:lblOffset val="100"/>
        <c:noMultiLvlLbl val="0"/>
      </c:catAx>
      <c:valAx>
        <c:axId val="181429120"/>
        <c:scaling>
          <c:orientation val="minMax"/>
          <c:max val="4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428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426</c:v>
                </c:pt>
                <c:pt idx="1">
                  <c:v>420</c:v>
                </c:pt>
                <c:pt idx="2">
                  <c:v>399</c:v>
                </c:pt>
                <c:pt idx="3">
                  <c:v>357</c:v>
                </c:pt>
                <c:pt idx="4">
                  <c:v>375</c:v>
                </c:pt>
                <c:pt idx="5">
                  <c:v>365</c:v>
                </c:pt>
                <c:pt idx="6">
                  <c:v>335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433040"/>
        <c:axId val="181433600"/>
      </c:barChart>
      <c:catAx>
        <c:axId val="18143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1433600"/>
        <c:crosses val="autoZero"/>
        <c:auto val="1"/>
        <c:lblAlgn val="ctr"/>
        <c:lblOffset val="100"/>
        <c:noMultiLvlLbl val="0"/>
      </c:catAx>
      <c:valAx>
        <c:axId val="18143360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433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Met Minimums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214</c:v>
                </c:pt>
                <c:pt idx="1">
                  <c:v>217</c:v>
                </c:pt>
                <c:pt idx="2">
                  <c:v>205</c:v>
                </c:pt>
                <c:pt idx="3">
                  <c:v>221</c:v>
                </c:pt>
                <c:pt idx="4">
                  <c:v>237</c:v>
                </c:pt>
                <c:pt idx="5">
                  <c:v>232</c:v>
                </c:pt>
                <c:pt idx="6">
                  <c:v>230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# Interviewed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174</c:v>
                </c:pt>
                <c:pt idx="1">
                  <c:v>133</c:v>
                </c:pt>
                <c:pt idx="2">
                  <c:v>178</c:v>
                </c:pt>
                <c:pt idx="3">
                  <c:v>205</c:v>
                </c:pt>
                <c:pt idx="4">
                  <c:v>223</c:v>
                </c:pt>
                <c:pt idx="5">
                  <c:v>196</c:v>
                </c:pt>
                <c:pt idx="6">
                  <c:v>213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# Offers Made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111</c:v>
                </c:pt>
                <c:pt idx="1">
                  <c:v>132</c:v>
                </c:pt>
                <c:pt idx="2">
                  <c:v>150</c:v>
                </c:pt>
                <c:pt idx="3">
                  <c:v>146</c:v>
                </c:pt>
                <c:pt idx="4">
                  <c:v>153</c:v>
                </c:pt>
                <c:pt idx="5">
                  <c:v>141</c:v>
                </c:pt>
                <c:pt idx="6">
                  <c:v>137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903536"/>
        <c:axId val="182904096"/>
      </c:barChart>
      <c:catAx>
        <c:axId val="18290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904096"/>
        <c:crosses val="autoZero"/>
        <c:auto val="1"/>
        <c:lblAlgn val="ctr"/>
        <c:lblOffset val="100"/>
        <c:noMultiLvlLbl val="0"/>
      </c:catAx>
      <c:valAx>
        <c:axId val="182904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03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3.71</c:v>
                </c:pt>
                <c:pt idx="1">
                  <c:v>3.56</c:v>
                </c:pt>
                <c:pt idx="2">
                  <c:v>3.59</c:v>
                </c:pt>
                <c:pt idx="3">
                  <c:v>3.65</c:v>
                </c:pt>
                <c:pt idx="4">
                  <c:v>3.61</c:v>
                </c:pt>
                <c:pt idx="5">
                  <c:v>3.62</c:v>
                </c:pt>
                <c:pt idx="6">
                  <c:v>3.7</c:v>
                </c:pt>
                <c:pt idx="7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906336"/>
        <c:axId val="182906896"/>
      </c:barChart>
      <c:catAx>
        <c:axId val="18290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906896"/>
        <c:crosses val="autoZero"/>
        <c:auto val="1"/>
        <c:lblAlgn val="ctr"/>
        <c:lblOffset val="100"/>
        <c:noMultiLvlLbl val="0"/>
      </c:catAx>
      <c:valAx>
        <c:axId val="182906896"/>
        <c:scaling>
          <c:orientation val="minMax"/>
          <c:max val="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06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Maximum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Minimum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2.97</c:v>
                </c:pt>
                <c:pt idx="1">
                  <c:v>3.05</c:v>
                </c:pt>
                <c:pt idx="2">
                  <c:v>3.09</c:v>
                </c:pt>
                <c:pt idx="3">
                  <c:v>3.12</c:v>
                </c:pt>
                <c:pt idx="4">
                  <c:v>3.04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FF0000"/>
              </a:solidFill>
            </c:spPr>
          </c:marker>
          <c:cat>
            <c:numRef>
              <c:f>Sheet1!$A$2:$A$6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3.65</c:v>
                </c:pt>
                <c:pt idx="1">
                  <c:v>3.61</c:v>
                </c:pt>
                <c:pt idx="2">
                  <c:v>3.62</c:v>
                </c:pt>
                <c:pt idx="3">
                  <c:v>3.7</c:v>
                </c:pt>
                <c:pt idx="4">
                  <c:v>3.65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01600">
              <a:solidFill>
                <a:srgbClr val="4F81BD"/>
              </a:solidFill>
            </a:ln>
          </c:spPr>
        </c:hiLowLines>
        <c:axId val="182973744"/>
        <c:axId val="182974304"/>
      </c:stockChart>
      <c:catAx>
        <c:axId val="1829737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82974304"/>
        <c:crosses val="autoZero"/>
        <c:auto val="1"/>
        <c:lblAlgn val="ctr"/>
        <c:lblOffset val="100"/>
        <c:noMultiLvlLbl val="0"/>
      </c:catAx>
      <c:valAx>
        <c:axId val="182974304"/>
        <c:scaling>
          <c:orientation val="minMax"/>
          <c:max val="4.2"/>
          <c:min val="2.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73744"/>
        <c:crosses val="autoZero"/>
        <c:crossBetween val="between"/>
        <c:majorUnit val="0.2"/>
        <c:minorUnit val="0.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2007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82</c:v>
                </c:pt>
                <c:pt idx="1">
                  <c:v>75</c:v>
                </c:pt>
                <c:pt idx="2">
                  <c:v>76</c:v>
                </c:pt>
                <c:pt idx="3">
                  <c:v>69</c:v>
                </c:pt>
                <c:pt idx="4">
                  <c:v>73.5</c:v>
                </c:pt>
                <c:pt idx="5">
                  <c:v>81</c:v>
                </c:pt>
                <c:pt idx="6">
                  <c:v>82</c:v>
                </c:pt>
                <c:pt idx="7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976544"/>
        <c:axId val="182977104"/>
      </c:barChart>
      <c:catAx>
        <c:axId val="18297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977104"/>
        <c:crosses val="autoZero"/>
        <c:auto val="1"/>
        <c:lblAlgn val="ctr"/>
        <c:lblOffset val="100"/>
        <c:noMultiLvlLbl val="0"/>
      </c:catAx>
      <c:valAx>
        <c:axId val="182977104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7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0"/>
          <c:order val="0"/>
          <c:tx>
            <c:strRef>
              <c:f>Sheet1!$B$1</c:f>
              <c:strCache>
                <c:ptCount val="1"/>
                <c:pt idx="0">
                  <c:v>Maximum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99</c:v>
                </c:pt>
                <c:pt idx="1">
                  <c:v>98</c:v>
                </c:pt>
                <c:pt idx="2">
                  <c:v>98</c:v>
                </c:pt>
                <c:pt idx="3">
                  <c:v>99</c:v>
                </c:pt>
                <c:pt idx="4">
                  <c:v>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Minimum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numRef>
              <c:f>Sheet1!$A$2:$A$6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53</c:v>
                </c:pt>
                <c:pt idx="1">
                  <c:v>49</c:v>
                </c:pt>
                <c:pt idx="2">
                  <c:v>52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Sheet1!$A$2:$A$6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69</c:v>
                </c:pt>
                <c:pt idx="1">
                  <c:v>73</c:v>
                </c:pt>
                <c:pt idx="2">
                  <c:v>81</c:v>
                </c:pt>
                <c:pt idx="3">
                  <c:v>82</c:v>
                </c:pt>
                <c:pt idx="4">
                  <c:v>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01600">
              <a:solidFill>
                <a:srgbClr val="4F81BD"/>
              </a:solidFill>
            </a:ln>
          </c:spPr>
        </c:hiLowLines>
        <c:axId val="182980464"/>
        <c:axId val="182981024"/>
      </c:stockChart>
      <c:catAx>
        <c:axId val="18298046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182981024"/>
        <c:crosses val="autoZero"/>
        <c:auto val="1"/>
        <c:lblAlgn val="ctr"/>
        <c:lblOffset val="100"/>
        <c:noMultiLvlLbl val="0"/>
      </c:catAx>
      <c:valAx>
        <c:axId val="182981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8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6D525-A509-42EA-AA41-D9B9A586AFD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8EA9A-5740-43F8-92B8-C66E34D6F5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05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F47A8-9588-465A-9422-F0D9B7E48676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4124C-8755-4049-8750-85D96D4CB8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7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CB443-111E-4EEB-A10B-3B7D106650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3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CB443-111E-4EEB-A10B-3B7D106650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2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CB443-111E-4EEB-A10B-3B7D106650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75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CB443-111E-4EEB-A10B-3B7D106650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08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CB443-111E-4EEB-A10B-3B7D106650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8BEA2-9E0D-497F-9C7A-81ABF97C8CAD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51FD-A319-43BD-9BC9-5545E20A3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14600"/>
            <a:ext cx="6736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Admissions and Recruitment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Enrollment: </a:t>
            </a:r>
            <a:r>
              <a:rPr lang="en-US" dirty="0" err="1" smtClean="0"/>
              <a:t>PharmD</a:t>
            </a:r>
            <a:r>
              <a:rPr lang="en-US" dirty="0" smtClean="0"/>
              <a:t>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0555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Admissions</a:t>
            </a:r>
            <a:br>
              <a:rPr lang="en-US" dirty="0" smtClean="0"/>
            </a:br>
            <a:r>
              <a:rPr lang="en-US" dirty="0" smtClean="0"/>
              <a:t>Total # Applicants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2461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Admissions Data</a:t>
            </a:r>
            <a:br>
              <a:rPr lang="en-US" dirty="0" smtClean="0"/>
            </a:br>
            <a:r>
              <a:rPr lang="en-US" dirty="0" smtClean="0"/>
              <a:t> 2009- present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17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Admissions</a:t>
            </a:r>
            <a:br>
              <a:rPr lang="en-US" dirty="0" smtClean="0"/>
            </a:br>
            <a:r>
              <a:rPr lang="en-US" dirty="0" smtClean="0"/>
              <a:t>Average GPA Admitted Class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0867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Prerequisite GPA: </a:t>
            </a:r>
            <a:br>
              <a:rPr lang="en-US" dirty="0" smtClean="0"/>
            </a:br>
            <a:r>
              <a:rPr lang="en-US" dirty="0" smtClean="0"/>
              <a:t>Maximum, Minimum and Average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2730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Admissions</a:t>
            </a:r>
            <a:br>
              <a:rPr lang="en-US" dirty="0" smtClean="0"/>
            </a:br>
            <a:r>
              <a:rPr lang="en-US" dirty="0" smtClean="0"/>
              <a:t>Average PCAT Composite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67765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PCAT Composite: </a:t>
            </a:r>
            <a:br>
              <a:rPr lang="en-US" dirty="0" smtClean="0"/>
            </a:br>
            <a:r>
              <a:rPr lang="en-US" dirty="0" smtClean="0"/>
              <a:t>Maximum, Minimum and Average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9493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23</Words>
  <Application>Microsoft Office PowerPoint</Application>
  <PresentationFormat>On-screen Show (4:3)</PresentationFormat>
  <Paragraphs>13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Enrollment: PharmD Program</vt:lpstr>
      <vt:lpstr>Admissions Total # Applicants</vt:lpstr>
      <vt:lpstr>Admissions Data  2009- present</vt:lpstr>
      <vt:lpstr>Admissions Average GPA Admitted Class</vt:lpstr>
      <vt:lpstr>Prerequisite GPA:  Maximum, Minimum and Average</vt:lpstr>
      <vt:lpstr>Admissions Average PCAT Composite</vt:lpstr>
      <vt:lpstr>PCAT Composite:  Maximum, Minimum and Average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Slaughter</dc:creator>
  <cp:lastModifiedBy>Tamra Watt</cp:lastModifiedBy>
  <cp:revision>6</cp:revision>
  <dcterms:created xsi:type="dcterms:W3CDTF">2014-06-09T19:46:26Z</dcterms:created>
  <dcterms:modified xsi:type="dcterms:W3CDTF">2015-07-20T16:13:00Z</dcterms:modified>
</cp:coreProperties>
</file>